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0636a02d6644aa" /><Relationship Type="http://schemas.openxmlformats.org/officeDocument/2006/relationships/extended-properties" Target="/docProps/app.xml" Id="R88120fc18cd44a41" /><Relationship Type="http://schemas.openxmlformats.org/officeDocument/2006/relationships/officeDocument" Target="/ppt/presentation.xml" Id="R650b5c6180e04a7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d8b95483214016"/>
  </p:sldMasterIdLst>
  <p:notesMasterIdLst>
    <p:notesMasterId xmlns:r="http://schemas.openxmlformats.org/officeDocument/2006/relationships" r:id="R3242419a9f7f4e6a"/>
  </p:notesMasterIdLst>
  <p:sldIdLst>
    <p:sldId xmlns:r="http://schemas.openxmlformats.org/officeDocument/2006/relationships" id="256" r:id="Rb05b2b998b994020"/>
    <p:sldId xmlns:r="http://schemas.openxmlformats.org/officeDocument/2006/relationships" id="257" r:id="R17e85d878a994fbb"/>
    <p:sldId xmlns:r="http://schemas.openxmlformats.org/officeDocument/2006/relationships" id="258" r:id="R3ab634a7ff454793"/>
    <p:sldId xmlns:r="http://schemas.openxmlformats.org/officeDocument/2006/relationships" id="259" r:id="Rdd66697a738e466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2444fae620413d" /><Relationship Type="http://schemas.openxmlformats.org/officeDocument/2006/relationships/slideMaster" Target="/ppt/slideMasters/slideMaster1.xml" Id="R6bd8b95483214016" /><Relationship Type="http://schemas.openxmlformats.org/officeDocument/2006/relationships/notesMaster" Target="/ppt/notesMasters/notesMaster1.xml" Id="R3242419a9f7f4e6a" /><Relationship Type="http://schemas.openxmlformats.org/officeDocument/2006/relationships/presProps" Target="/ppt/presProps.xml" Id="R14e6e55a14c54545" /><Relationship Type="http://schemas.openxmlformats.org/officeDocument/2006/relationships/tableStyles" Target="/ppt/tableStyles.xml" Id="Rc8fa1d2ab6734655" /><Relationship Type="http://schemas.openxmlformats.org/officeDocument/2006/relationships/slide" Target="/ppt/slides/slide1.xml" Id="Rb05b2b998b994020" /><Relationship Type="http://schemas.openxmlformats.org/officeDocument/2006/relationships/slide" Target="/ppt/slides/slide2.xml" Id="R17e85d878a994fbb" /><Relationship Type="http://schemas.openxmlformats.org/officeDocument/2006/relationships/slide" Target="/ppt/slides/slide3.xml" Id="R3ab634a7ff454793" /><Relationship Type="http://schemas.openxmlformats.org/officeDocument/2006/relationships/slide" Target="/ppt/slides/slide4.xml" Id="Rdd66697a738e46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d7e706239a4b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e26ee5866e4325" /><Relationship Type="http://schemas.openxmlformats.org/officeDocument/2006/relationships/notesMaster" Target="/ppt/notesMasters/notesMaster1.xml" Id="R9ebb3b58eb5a45a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99630ce9964d5d" /><Relationship Type="http://schemas.openxmlformats.org/officeDocument/2006/relationships/notesMaster" Target="/ppt/notesMasters/notesMaster1.xml" Id="Rb2ef684fcc6242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aa0b7694e84e0d" /><Relationship Type="http://schemas.openxmlformats.org/officeDocument/2006/relationships/notesMaster" Target="/ppt/notesMasters/notesMaster1.xml" Id="Re54ef597b11b4c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dcf286d61f94532" /><Relationship Type="http://schemas.openxmlformats.org/officeDocument/2006/relationships/notesMaster" Target="/ppt/notesMasters/notesMaster1.xml" Id="R6877f4335c1e49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a6a0c02b3740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f01f310e1c48cc" /><Relationship Type="http://schemas.openxmlformats.org/officeDocument/2006/relationships/slideLayout" Target="/ppt/slideLayouts/slideLayout1.xml" Id="Rd6ce8e9ad9ee40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6ce8e9ad9ee40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910c995064729" /><Relationship Type="http://schemas.openxmlformats.org/officeDocument/2006/relationships/image" Target="/ppt/media/image.png" Id="R870bd50eef00479c" /><Relationship Type="http://schemas.openxmlformats.org/officeDocument/2006/relationships/image" Target="/ppt/media/image2.png" Id="R84af0bebe4084b91" /><Relationship Type="http://schemas.openxmlformats.org/officeDocument/2006/relationships/notesSlide" Target="/ppt/notesSlides/notesSlide1.xml" Id="R070a45e672964f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647613f71d4f01" /><Relationship Type="http://schemas.openxmlformats.org/officeDocument/2006/relationships/image" Target="/ppt/media/image3.png" Id="R6e03f111ce8c40e5" /><Relationship Type="http://schemas.openxmlformats.org/officeDocument/2006/relationships/image" Target="/ppt/media/image4.png" Id="Rd03df8793f744667" /><Relationship Type="http://schemas.openxmlformats.org/officeDocument/2006/relationships/notesSlide" Target="/ppt/notesSlides/notesSlide2.xml" Id="R22290d73f6ed4cc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1e17b86710458b" /><Relationship Type="http://schemas.openxmlformats.org/officeDocument/2006/relationships/image" Target="/ppt/media/image.jpeg" Id="Rece35ef055ec4aca" /><Relationship Type="http://schemas.openxmlformats.org/officeDocument/2006/relationships/image" Target="/ppt/media/image5.png" Id="R7225c81e2af84b29" /><Relationship Type="http://schemas.openxmlformats.org/officeDocument/2006/relationships/notesSlide" Target="/ppt/notesSlides/notesSlide3.xml" Id="Ra95cf4e96ead4a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1ed8ebe774611" /><Relationship Type="http://schemas.openxmlformats.org/officeDocument/2006/relationships/image" Target="/ppt/media/image2.jpeg" Id="R8f89ca7d64b84ba7" /><Relationship Type="http://schemas.openxmlformats.org/officeDocument/2006/relationships/image" Target="/ppt/media/image6.png" Id="R40e995407931433c" /><Relationship Type="http://schemas.openxmlformats.org/officeDocument/2006/relationships/notesSlide" Target="/ppt/notesSlides/notesSlide4.xml" Id="Raafcf1f4adda4f8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bd50eef00479c"/>
          <a:srcRect xmlns:a="http://schemas.openxmlformats.org/drawingml/2006/main" l="13281" t="0" r="1328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76875" y="0"/>
            <a:ext cx="67151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A91957-9DF8-4E98-AF67-EB4CE694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4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4F1D8-8303-451C-AA60-23E29FE26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0"/>
            <a:ext cx="857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4B3D">
              <a:alpha val="86667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af0bebe4084b91"/>
          <a:stretch xmlns:a="http://schemas.openxmlformats.org/drawingml/2006/main"/>
        </p:blipFill>
        <p:spPr>
          <a:xfrm xmlns:a="http://schemas.openxmlformats.org/drawingml/2006/main" flipH="0" flipV="0">
            <a:off x="685800" y="591230"/>
            <a:ext cx="1047750" cy="598714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FEC2D4-A094-4EAB-B1B8-8B7B0ED0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433387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Turistická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ubytovna</a:t>
            </a:r>
          </a:p>
          <a:p xmlns:a="http://schemas.openxmlformats.org/drawingml/2006/main">
            <a:pPr algn="l">
              <a:lnSpc>
                <a:spcPct val="90000"/>
              </a:lnSpc>
              <a:buNone/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Janské Lázně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7B2FAA-4ACE-4855-84F8-E0C7F1A94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4191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C98A4B"/>
                </a:solidFill>
              </a:defRPr>
            </a:pPr>
            <a:r>
              <a:rPr sz="1800" b="1">
                <a:solidFill>
                  <a:srgbClr val="C98A4B"/>
                </a:solidFill>
              </a:rPr>
              <a:t>Klid u Janského potoka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1138A1-BA73-485E-B0EE-97A4F0CC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7675"/>
            <a:ext cx="43338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E6EEE9"/>
                </a:solidFill>
              </a:defRPr>
            </a:pPr>
            <a:r>
              <a:rPr sz="1275" b="0">
                <a:solidFill>
                  <a:srgbClr val="E6EEE9"/>
                </a:solidFill>
              </a:rPr>
              <a:t>Profesionální kuchyně  •  infrasauna  •  46 lůžek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F37FF2-57AD-4BBC-8BBA-AD4561CF5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191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F8B7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703E9B-D01F-4BA4-9C66-746CB9D2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4429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Dolní promenáda 7, Janské Lázně</a:t>
            </a:r>
          </a:p>
          <a:p xmlns:a="http://schemas.openxmlformats.org/drawingml/2006/main">
            <a:pPr algn="l">
              <a:buNone/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+420 777 610 615  |  recepce@ubytovnajanky.cz</a:t>
            </a:r>
          </a:p>
        </p:txBody>
      </p:sp>
    </p:spTree>
    <p:extLst>
      <p:ext uri="{BB962C8B-B14F-4D97-AF65-F5344CB8AC3E}">
        <p14:creationId xmlns:p14="http://schemas.microsoft.com/office/powerpoint/2010/main" val="19702408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BE454F-1164-4D41-A0B6-C39D3B391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C98A4B"/>
                </a:solidFill>
              </a:defRPr>
            </a:pPr>
            <a:r>
              <a:rPr sz="975" b="1">
                <a:solidFill>
                  <a:srgbClr val="C98A4B"/>
                </a:solidFill>
              </a:rPr>
              <a:t>KAPACITY A VYBAVENÍ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F65251-F631-48C1-B094-E8BD9F9F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7429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244B3D"/>
                </a:solidFill>
              </a:defRPr>
            </a:pPr>
            <a:r>
              <a:rPr sz="2625" b="1">
                <a:solidFill>
                  <a:srgbClr val="244B3D"/>
                </a:solidFill>
              </a:rPr>
              <a:t>Pro skupiny, školy i pobyty s vlastním programem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3f111ce8c40e5"/>
          <a:srcRect xmlns:a="http://schemas.openxmlformats.org/drawingml/2006/main" l="16874" t="0" r="168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619250"/>
            <a:ext cx="5429250" cy="4171950"/>
          </a:xfrm>
          <a:prstGeom xmlns:a="http://schemas.openxmlformats.org/drawingml/2006/main" prst="roundRect">
            <a:avLst>
              <a:gd name="adj" fmla="val 2740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66F54E-E8B7-4652-BF62-022F76FD6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724400"/>
            <a:ext cx="2143125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244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6B1501-0434-43CE-B442-9922E56A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81550"/>
            <a:ext cx="7048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FFFFFF"/>
                </a:solidFill>
              </a:defRPr>
            </a:pPr>
            <a:r>
              <a:rPr sz="2925" b="1">
                <a:solidFill>
                  <a:srgbClr val="FFFFFF"/>
                </a:solidFill>
              </a:rPr>
              <a:t>46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6285EA-80E5-427E-84B5-13B22F6C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19275" y="4810125"/>
            <a:ext cx="1066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lůžek</a:t>
            </a:r>
          </a:p>
          <a:p xmlns:a="http://schemas.openxmlformats.org/drawingml/2006/main">
            <a:pPr algn="l"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v 15 pokojích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15659-0769-4628-A693-749FC127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7335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3AFA3-694F-47C9-9690-33F3A88DB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6573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Jídelna pro 35–45 osob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6A34DB-0292-4632-9367-02BB29E1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952625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3706A"/>
                </a:solidFill>
              </a:defRPr>
            </a:pPr>
            <a:r>
              <a:rPr sz="1200" b="0">
                <a:solidFill>
                  <a:srgbClr val="63706A"/>
                </a:solidFill>
              </a:rPr>
              <a:t>Profesionální kuchyně k pronájmu pro vlastní kuchaře.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828066-6DC8-4AFE-9DB7-6BE41453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762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4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7F8521-F147-4B36-BF09-25EFA6A4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Zázemí pro odpočinek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DD26CE-F9A2-416C-AE19-2699AA4D8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981325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3706A"/>
                </a:solidFill>
              </a:defRPr>
            </a:pPr>
            <a:r>
              <a:rPr sz="1200" b="0">
                <a:solidFill>
                  <a:srgbClr val="63706A"/>
                </a:solidFill>
              </a:rPr>
              <a:t>Salonek u krbu pro 10 osob a infrasauna.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7267AB-CFA1-4EEB-B26F-B5B9D07F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7909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98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C8F69-C06D-4E14-90C5-2827E607E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147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Praktické vybavení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09B613-5E6C-4BDC-B5D3-3F7489365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010025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3706A"/>
                </a:solidFill>
              </a:defRPr>
            </a:pPr>
            <a:r>
              <a:rPr sz="1200" b="0">
                <a:solidFill>
                  <a:srgbClr val="63706A"/>
                </a:solidFill>
              </a:rPr>
              <a:t>Lyžárna, kolárna a parkování přímo u ubytovny.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9D5213-D096-4D81-8EE5-0D29A224D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8196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4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480DCE-337B-46A8-A782-C30BE52E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743450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Pokoje s terasou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1EE7B4-89F0-41CA-AAAA-84AFAC887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38725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3706A"/>
                </a:solidFill>
              </a:defRPr>
            </a:pPr>
            <a:r>
              <a:rPr sz="1200" b="0">
                <a:solidFill>
                  <a:srgbClr val="63706A"/>
                </a:solidFill>
              </a:rPr>
              <a:t>Čísla 5, 6, 11 a 12.</a:t>
            </a:r>
          </a:p>
        </p:txBody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df8793f744667"/>
          <a:stretch xmlns:a="http://schemas.openxmlformats.org/drawingml/2006/main"/>
        </p:blipFill>
        <p:spPr>
          <a:xfrm xmlns:a="http://schemas.openxmlformats.org/drawingml/2006/main">
            <a:off x="685800" y="6438900"/>
            <a:ext cx="333375" cy="190500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97377A-B5D8-4F9F-822A-03B1210F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64770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63706A"/>
                </a:solidFill>
              </a:defRPr>
            </a:pPr>
            <a:r>
              <a:rPr sz="825" b="1">
                <a:solidFill>
                  <a:srgbClr val="63706A"/>
                </a:solidFill>
              </a:rPr>
              <a:t>ubytovnajanky.cz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95AD7F-B1CB-4DB5-B30B-60AA81CA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63706A"/>
                </a:solidFill>
              </a:defRPr>
            </a:pPr>
            <a:r>
              <a:rPr sz="825" b="1">
                <a:solidFill>
                  <a:srgbClr val="63706A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6518371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F2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E3348E-5162-4278-9443-938091AE2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C98A4B"/>
                </a:solidFill>
              </a:defRPr>
            </a:pPr>
            <a:r>
              <a:rPr sz="975" b="1">
                <a:solidFill>
                  <a:srgbClr val="C98A4B"/>
                </a:solidFill>
              </a:rPr>
              <a:t>CENÍK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44365-2C62-448B-A76A-73F913BC4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6000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244B3D"/>
                </a:solidFill>
              </a:defRPr>
            </a:pPr>
            <a:r>
              <a:rPr sz="2700" b="1">
                <a:solidFill>
                  <a:srgbClr val="244B3D"/>
                </a:solidFill>
              </a:rPr>
              <a:t>Přehledné ceny včetně DPH 12 %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e35ef055ec4aca"/>
          <a:srcRect xmlns:a="http://schemas.openxmlformats.org/drawingml/2006/main" l="28021" t="0" r="280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72450" y="0"/>
            <a:ext cx="401955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1BE195-1973-45F7-8B08-DA46DA2B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0"/>
            <a:ext cx="114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2EC">
              <a:alpha val="86667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95A0F1-6A8A-43B8-8D6F-EE9C9623B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32575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244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4C2008-D425-4B13-BB75-36B1E0BC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84785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C98A4B"/>
                </a:solidFill>
              </a:defRPr>
            </a:pPr>
            <a:r>
              <a:rPr sz="975" b="1">
                <a:solidFill>
                  <a:srgbClr val="C98A4B"/>
                </a:solidFill>
              </a:rPr>
              <a:t>HLAVNÍ SEZÓNA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CFE4F0-6826-4FF6-8F7A-2AEF82DEF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13360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LÉTO 450 Kč
ZIMA 590 Kč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AC41E7-D771-4692-AB44-69D190101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6479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E6EEE9"/>
                </a:solidFill>
              </a:defRPr>
            </a:pPr>
            <a:r>
              <a:rPr sz="1200" b="0">
                <a:solidFill>
                  <a:srgbClr val="E6EEE9"/>
                </a:solidFill>
              </a:rPr>
              <a:t>osoba / noc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08F2BA-EB26-4878-A60D-54C346097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05125"/>
            <a:ext cx="27146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0">
                <a:solidFill>
                  <a:srgbClr val="E6EEE9"/>
                </a:solidFill>
              </a:defRPr>
            </a:pPr>
            <a:r>
              <a:rPr sz="825" b="0">
                <a:solidFill>
                  <a:srgbClr val="E6EEE9"/>
                </a:solidFill>
              </a:rPr>
              <a:t>1. 6.–30. 9.  •  20. 12.–28. 2. + státní svátky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34EDE1-69FC-4A21-90FB-1BD6329A8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1666875"/>
            <a:ext cx="325755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2DBD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F107EA-D2DB-4EC1-8606-A808B1B7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84785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C98A4B"/>
                </a:solidFill>
              </a:defRPr>
            </a:pPr>
            <a:r>
              <a:rPr sz="975" b="1">
                <a:solidFill>
                  <a:srgbClr val="C98A4B"/>
                </a:solidFill>
              </a:rPr>
              <a:t>MIMOSEZÓNA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F682D1-C62C-4CBD-88E2-F57FAD0A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133600"/>
            <a:ext cx="228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244B3D"/>
                </a:solidFill>
              </a:defRPr>
            </a:pPr>
            <a:r>
              <a:rPr sz="3000" b="1">
                <a:solidFill>
                  <a:srgbClr val="244B3D"/>
                </a:solidFill>
              </a:rPr>
              <a:t>350 Kč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04F08F-F433-42F6-88B9-887706EA7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64795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63706A"/>
                </a:solidFill>
              </a:defRPr>
            </a:pPr>
            <a:r>
              <a:rPr sz="1200" b="0">
                <a:solidFill>
                  <a:srgbClr val="63706A"/>
                </a:solidFill>
              </a:rPr>
              <a:t>osoba / noc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440162-0B4D-42EE-A17F-5AE68C67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905125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0">
                <a:solidFill>
                  <a:srgbClr val="63706A"/>
                </a:solidFill>
              </a:defRPr>
            </a:pPr>
            <a:r>
              <a:rPr sz="975" b="0">
                <a:solidFill>
                  <a:srgbClr val="63706A"/>
                </a:solidFill>
              </a:rPr>
              <a:t>ostatní termíny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FBCF25-5913-4CA4-A76A-0FE2F1169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Děti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248B36-D40F-4C04-8161-D5483629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647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F2A26"/>
                </a:solidFill>
              </a:defRPr>
            </a:pPr>
            <a:r>
              <a:rPr sz="1200" b="0">
                <a:solidFill>
                  <a:srgbClr val="1F2A26"/>
                </a:solidFill>
              </a:rPr>
              <a:t>0–2,99 let zdarma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1F2A26"/>
                </a:solidFill>
              </a:defRPr>
            </a:pPr>
            <a:r>
              <a:rPr sz="1200" b="0">
                <a:solidFill>
                  <a:srgbClr val="1F2A26"/>
                </a:solidFill>
              </a:rPr>
              <a:t>3–11,99 let: 190 Kč mimo / 290 Kč hlavní sezóna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D9BCB3-04ED-4561-9F9F-9E9CEBDD0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38675"/>
            <a:ext cx="6572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5C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F1E2A3-DD47-4D5D-A47F-C230E2FFA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Další služby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3A760A-4A8B-4B28-AB57-A6E6C082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625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F2A26"/>
                </a:solidFill>
              </a:defRPr>
            </a:pPr>
            <a:r>
              <a:rPr sz="1200" b="0">
                <a:solidFill>
                  <a:srgbClr val="1F2A26"/>
                </a:solidFill>
              </a:rPr>
              <a:t>Domácí zvíře 200 Kč / noc  •  turistická taxa 35 Kč / osoba / noc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1F2A26"/>
                </a:solidFill>
              </a:defRPr>
            </a:pPr>
            <a:r>
              <a:rPr sz="1200" b="0">
                <a:solidFill>
                  <a:srgbClr val="1F2A26"/>
                </a:solidFill>
              </a:rPr>
              <a:t>Infrasauna 350 Kč / ½ hodiny  •  </a:t>
            </a:r>
            <a:r>
              <a:rPr sz="1200" b="0">
                <a:solidFill>
                  <a:srgbClr val="1F2A26"/>
                </a:solidFill>
              </a:rPr>
              <a:t>pronájem kuchyně 2 000 Kč / den
Balíček prostor 3 000 Kč / den</a:t>
            </a:r>
          </a:p>
        </p:txBody>
      </p:sp>
      <p:pic>
        <p:nvPicPr>
          <p:cNvPr id="4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25c81e2af84b29"/>
          <a:stretch xmlns:a="http://schemas.openxmlformats.org/drawingml/2006/main"/>
        </p:blipFill>
        <p:spPr>
          <a:xfrm xmlns:a="http://schemas.openxmlformats.org/drawingml/2006/main">
            <a:off x="685800" y="6438900"/>
            <a:ext cx="333375" cy="1905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C6F765-68A2-418C-94C2-6725CA745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64770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63706A"/>
                </a:solidFill>
              </a:defRPr>
            </a:pPr>
            <a:r>
              <a:rPr sz="825" b="1">
                <a:solidFill>
                  <a:srgbClr val="63706A"/>
                </a:solidFill>
              </a:rPr>
              <a:t>ubytovnajanky.cz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10F947-3C26-4658-9898-EEB46F57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63706A"/>
                </a:solidFill>
              </a:defRPr>
            </a:pPr>
            <a:r>
              <a:rPr sz="825" b="1">
                <a:solidFill>
                  <a:srgbClr val="63706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1376745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1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89ca7d64b84ba7"/>
          <a:srcRect xmlns:a="http://schemas.openxmlformats.org/drawingml/2006/main" l="34180" t="0" r="3418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38576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9F614-1BE4-4DAC-A88F-6BD553A03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0"/>
            <a:ext cx="8096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1E7">
              <a:alpha val="86667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E8516-86BA-474C-A05C-58C771B1D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9530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C98A4B"/>
                </a:solidFill>
              </a:defRPr>
            </a:pPr>
            <a:r>
              <a:rPr sz="975" b="1">
                <a:solidFill>
                  <a:srgbClr val="C98A4B"/>
                </a:solidFill>
              </a:rPr>
              <a:t>REZERVACE A PODMÍNKY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9D5846-D935-4355-B31D-65F9DF00C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828675"/>
            <a:ext cx="685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244B3D"/>
                </a:solidFill>
              </a:defRPr>
            </a:pPr>
            <a:r>
              <a:rPr sz="2625" b="1">
                <a:solidFill>
                  <a:srgbClr val="244B3D"/>
                </a:solidFill>
              </a:rPr>
              <a:t>Jednoduše, přímo a bez nejasností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2B51F8-1810-4BC6-8E13-10829512E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695450"/>
            <a:ext cx="4000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98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FD2D82-2031-4B13-9BA2-422EAD5AF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1695450"/>
            <a:ext cx="2476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6DE1D9-BD02-415D-955A-E434A6736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16478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Rezervace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D3032B-8EC1-4A16-B422-9F064C91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00025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F2A26"/>
                </a:solidFill>
              </a:defRPr>
            </a:pPr>
            <a:r>
              <a:rPr sz="1200" b="0">
                <a:solidFill>
                  <a:srgbClr val="1F2A26"/>
                </a:solidFill>
              </a:rPr>
              <a:t>Záloha 50 % u pobytů nad 15 000 Kč  •  minimální pobyt 2 noci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DA924D-5E13-4129-BC01-1F420A0D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571750"/>
            <a:ext cx="4000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98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DC6E41-B9F3-4244-A7F5-4258DF75F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571750"/>
            <a:ext cx="2476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E4C7D5-F1A5-4055-8B1F-634A2F66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524125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Příjezd a odjezd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C9D87B-64B0-40B6-80C2-AFC7F5064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876550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F2A26"/>
                </a:solidFill>
              </a:defRPr>
            </a:pPr>
            <a:r>
              <a:rPr sz="1200" b="0">
                <a:solidFill>
                  <a:srgbClr val="1F2A26"/>
                </a:solidFill>
              </a:rPr>
              <a:t>Check-in od 14:00  •  check-out do 10:00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3A0491-4E49-429A-BB23-8DD6453D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448050"/>
            <a:ext cx="400050" cy="2952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98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32E05C-3333-495E-BD95-429B4B8B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448050"/>
            <a:ext cx="2476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</a:defRPr>
            </a:pPr>
            <a:r>
              <a:rPr sz="9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1FA2BA-B223-417D-8BCF-B2574887D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400425"/>
            <a:ext cx="228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44B3D"/>
                </a:solidFill>
              </a:defRPr>
            </a:pPr>
            <a:r>
              <a:rPr sz="1500" b="1">
                <a:solidFill>
                  <a:srgbClr val="244B3D"/>
                </a:solidFill>
              </a:rPr>
              <a:t>Storno podmínky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12308E-2CE2-4483-B0D9-5DBB18DBD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781425"/>
            <a:ext cx="619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1F2A26"/>
                </a:solidFill>
              </a:defRPr>
            </a:pPr>
            <a:r>
              <a:rPr sz="1200" b="0">
                <a:solidFill>
                  <a:srgbClr val="1F2A26"/>
                </a:solidFill>
              </a:rPr>
              <a:t>&gt; 30 dnů: vrácení po odečtení 10 %  •  14–30 dnů: 50 %</a:t>
            </a:r>
          </a:p>
          <a:p xmlns:a="http://schemas.openxmlformats.org/drawingml/2006/main">
            <a:pPr algn="l">
              <a:buNone/>
              <a:defRPr sz="1200" b="0">
                <a:solidFill>
                  <a:srgbClr val="1F2A26"/>
                </a:solidFill>
              </a:defRPr>
            </a:pPr>
            <a:r>
              <a:rPr sz="1200" b="0">
                <a:solidFill>
                  <a:srgbClr val="1F2A26"/>
                </a:solidFill>
              </a:rPr>
              <a:t>8–13 dnů: 75 %  •  0–7 dnů: 100 %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78108A-6E65-42DD-80F5-C17AA2F5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762500"/>
            <a:ext cx="6858000" cy="1162050"/>
          </a:xfrm>
          <a:prstGeom xmlns:a="http://schemas.openxmlformats.org/drawingml/2006/main" prst="roundRect">
            <a:avLst>
              <a:gd name="adj" fmla="val 9836"/>
            </a:avLst>
          </a:prstGeom>
          <a:solidFill xmlns:a="http://schemas.openxmlformats.org/drawingml/2006/main">
            <a:srgbClr val="244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C7391C-A5C1-4AFA-A993-67C82D55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491490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C98A4B"/>
                </a:solidFill>
              </a:defRPr>
            </a:pPr>
            <a:r>
              <a:rPr sz="900" b="1">
                <a:solidFill>
                  <a:srgbClr val="C98A4B"/>
                </a:solidFill>
              </a:rPr>
              <a:t>REZERVACE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77C390-29C9-4FA0-856E-02B5C339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5153025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+420 777 610 615   |   recepce@ubytovnajanky.cz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B9C3AD-DAB4-4FBA-8AE5-345CA38A3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525" y="550545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E6EEE9"/>
                </a:solidFill>
              </a:defRPr>
            </a:pPr>
            <a:r>
              <a:rPr sz="1050" b="0">
                <a:solidFill>
                  <a:srgbClr val="E6EEE9"/>
                </a:solidFill>
              </a:rPr>
              <a:t>Bankovní účet: 115-1545950297/0100 (KB)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e995407931433c"/>
          <a:stretch xmlns:a="http://schemas.openxmlformats.org/drawingml/2006/main"/>
        </p:blipFill>
        <p:spPr>
          <a:xfrm xmlns:a="http://schemas.openxmlformats.org/drawingml/2006/main">
            <a:off x="685800" y="6438900"/>
            <a:ext cx="333375" cy="19050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99B90D-B6D3-44FB-BF4D-0991CED0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64770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FFFFF"/>
                </a:solidFill>
              </a:defRPr>
            </a:pPr>
            <a:r>
              <a:rPr sz="825" b="1">
                <a:solidFill>
                  <a:srgbClr val="FFFFFF"/>
                </a:solidFill>
              </a:rPr>
              <a:t>ubytovnajanky.cz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F18790-46CB-42D2-B8B4-FF6D183C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77000"/>
            <a:ext cx="4572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25" b="1">
                <a:solidFill>
                  <a:srgbClr val="63706A"/>
                </a:solidFill>
              </a:defRPr>
            </a:pPr>
            <a:r>
              <a:rPr sz="825" b="1">
                <a:solidFill>
                  <a:srgbClr val="63706A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549292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2026-09-10T12:53:34.4230000Z</dcterms:created>
  <dcterms:modified xsi:type="dcterms:W3CDTF">2026-09-10T12:53:34.4230000Z</dcterms:modified>
</coreProperties>
</file>